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8" r:id="rId1"/>
  </p:sldMasterIdLst>
  <p:notesMasterIdLst>
    <p:notesMasterId r:id="rId19"/>
  </p:notesMasterIdLst>
  <p:sldIdLst>
    <p:sldId id="261" r:id="rId2"/>
    <p:sldId id="262" r:id="rId3"/>
    <p:sldId id="263" r:id="rId4"/>
    <p:sldId id="274" r:id="rId5"/>
    <p:sldId id="27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9" r:id="rId14"/>
    <p:sldId id="266" r:id="rId15"/>
    <p:sldId id="277" r:id="rId16"/>
    <p:sldId id="276" r:id="rId17"/>
    <p:sldId id="278" r:id="rId18"/>
  </p:sldIdLst>
  <p:sldSz cx="12192000" cy="6858000"/>
  <p:notesSz cx="6858000" cy="9144000"/>
  <p:embeddedFontLst>
    <p:embeddedFont>
      <p:font typeface="Noto Sans KR Light" panose="020B0200000000000000" pitchFamily="34" charset="-128"/>
      <p:regular r:id="rId20"/>
    </p:embeddedFont>
    <p:embeddedFont>
      <p:font typeface="Noto Sans KR Medium" panose="020B0200000000000000" pitchFamily="34" charset="-128"/>
      <p:regular r:id="rId21"/>
    </p:embeddedFont>
    <p:embeddedFont>
      <p:font typeface="Noto Sans KR" panose="020B0200000000000000" pitchFamily="34" charset="-128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Zats" initials="" lastIdx="2" clrIdx="0"/>
  <p:cmAuthor id="2" name="Radhika Mitta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2" autoAdjust="0"/>
    <p:restoredTop sz="96251"/>
  </p:normalViewPr>
  <p:slideViewPr>
    <p:cSldViewPr snapToGrid="0" snapToObjects="1">
      <p:cViewPr varScale="1">
        <p:scale>
          <a:sx n="154" d="100"/>
          <a:sy n="154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CB98A-C271-FF46-B7E8-7976E0F36987}" type="datetimeFigureOut">
              <a:rPr lang="en-KR" smtClean="0"/>
              <a:t>12/2/25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672B4-3EA5-8D47-86FB-D0F4A2ED6DD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841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9B99E74-19B9-470A-ECDD-30E10FA98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357" y="2125986"/>
            <a:ext cx="10395285" cy="1850506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>
                <a:latin typeface="Noto Sans KR" panose="020B0200000000000000" pitchFamily="34" charset="-128"/>
                <a:ea typeface="Noto Sans KR" panose="020B0200000000000000" pitchFamily="34" charset="-128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F75F93-F4FD-2D8C-082B-38012CEE00E5}"/>
              </a:ext>
            </a:extLst>
          </p:cNvPr>
          <p:cNvCxnSpPr>
            <a:cxnSpLocks/>
          </p:cNvCxnSpPr>
          <p:nvPr userDrawn="1"/>
        </p:nvCxnSpPr>
        <p:spPr>
          <a:xfrm>
            <a:off x="898357" y="4077558"/>
            <a:ext cx="1039528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543F7EA9-23BB-D3F9-77E5-26818B89D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357" y="4178625"/>
            <a:ext cx="10395285" cy="17344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87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99A846-2682-5D19-4E07-933042A0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47078"/>
            <a:ext cx="11108267" cy="767570"/>
          </a:xfrm>
        </p:spPr>
        <p:txBody>
          <a:bodyPr anchor="b">
            <a:normAutofit/>
          </a:bodyPr>
          <a:lstStyle>
            <a:lvl1pPr>
              <a:defRPr sz="3600" b="1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553205-7558-9710-8207-2F7FBBF0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1408446"/>
            <a:ext cx="11108267" cy="4611874"/>
          </a:xfrm>
        </p:spPr>
        <p:txBody>
          <a:bodyPr/>
          <a:lstStyle>
            <a:lvl1pPr>
              <a:lnSpc>
                <a:spcPct val="100000"/>
              </a:lnSpc>
              <a:defRPr sz="24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2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B89094C-F581-E65B-FA4D-12F344B0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690" y="6237335"/>
            <a:ext cx="652619" cy="329780"/>
          </a:xfrm>
        </p:spPr>
        <p:txBody>
          <a:bodyPr/>
          <a:lstStyle>
            <a:lvl1pPr algn="ctr">
              <a:defRPr>
                <a:solidFill>
                  <a:srgbClr val="002060"/>
                </a:solidFill>
                <a:latin typeface="Aptos" panose="020B0004020202020204" pitchFamily="34" charset="0"/>
              </a:defRPr>
            </a:lvl1pPr>
          </a:lstStyle>
          <a:p>
            <a:fld id="{056745FF-9015-CE46-94D7-BAF9D24EB35D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DD34C27A-8452-1BAF-6685-F94A8D9E8FC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71893" y="1261546"/>
            <a:ext cx="11620107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6627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6">
            <a:extLst>
              <a:ext uri="{FF2B5EF4-FFF2-40B4-BE49-F238E27FC236}">
                <a16:creationId xmlns:a16="http://schemas.microsoft.com/office/drawing/2014/main" id="{E8F1FD98-D632-6BD7-1444-A857A5D851E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33853" y="3545525"/>
            <a:ext cx="10458148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/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2ADBF440-A5C7-0C72-4214-BA1E4944131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160667" y="3545525"/>
            <a:ext cx="10031333" cy="0"/>
          </a:xfrm>
          <a:prstGeom prst="line">
            <a:avLst/>
          </a:prstGeom>
          <a:noFill/>
          <a:ln w="38100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259179-A31A-76EE-9BAC-6B531B75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853" y="2699951"/>
            <a:ext cx="10458148" cy="729049"/>
          </a:xfrm>
        </p:spPr>
        <p:txBody>
          <a:bodyPr anchor="b">
            <a:noAutofit/>
          </a:bodyPr>
          <a:lstStyle>
            <a:lvl1pPr>
              <a:defRPr sz="4200" b="1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E85FD8-6804-4453-4333-48E7712A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47078"/>
            <a:ext cx="11108267" cy="767570"/>
          </a:xfrm>
        </p:spPr>
        <p:txBody>
          <a:bodyPr anchor="b">
            <a:normAutofit/>
          </a:bodyPr>
          <a:lstStyle>
            <a:lvl1pPr>
              <a:defRPr sz="3600" b="1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1BF2D2-3650-8AA8-45ED-B01BB546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1408446"/>
            <a:ext cx="5161101" cy="4611874"/>
          </a:xfrm>
        </p:spPr>
        <p:txBody>
          <a:bodyPr/>
          <a:lstStyle>
            <a:lvl1pPr>
              <a:lnSpc>
                <a:spcPct val="100000"/>
              </a:lnSpc>
              <a:defRPr sz="24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2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AECC2-73E9-9E73-AA1D-AC1DB77C75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89032" y="1408446"/>
            <a:ext cx="5161101" cy="4611874"/>
          </a:xfrm>
        </p:spPr>
        <p:txBody>
          <a:bodyPr/>
          <a:lstStyle>
            <a:lvl1pPr>
              <a:lnSpc>
                <a:spcPct val="100000"/>
              </a:lnSpc>
              <a:defRPr sz="24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2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2000" b="0" i="0">
                <a:latin typeface="Noto Sans KR" panose="020B0200000000000000" pitchFamily="34" charset="-128"/>
                <a:ea typeface="Noto Sans KR" panose="020B0200000000000000" pitchFamily="34" charset="-128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51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82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745FF-9015-CE46-94D7-BAF9D24EB35D}" type="slidenum">
              <a:rPr lang="en-KR" smtClean="0"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8466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5EA15D-0504-9C62-9E79-E0A1347529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INU Blockchain Attendance Checking System</a:t>
            </a:r>
            <a:endParaRPr lang="en-KR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D32B597-5CD9-2EB8-6662-7B5620342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202101524</a:t>
            </a:r>
            <a:r>
              <a:rPr lang="ko-KR" altLang="en-US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dirty="0" err="1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주효중</a:t>
            </a:r>
            <a:endParaRPr lang="en-US" altLang="ko-KR" dirty="0"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r>
              <a:rPr lang="en-US" altLang="ko-KR" sz="12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Blockchain Project</a:t>
            </a:r>
          </a:p>
          <a:p>
            <a:r>
              <a:rPr lang="en-US" altLang="ko-KR" sz="12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Department of Computer Science &amp; Engineering</a:t>
            </a:r>
          </a:p>
          <a:p>
            <a:r>
              <a:rPr lang="en-US" sz="1200" dirty="0">
                <a:latin typeface="Noto Sans KR Light" panose="020B0200000000000000" pitchFamily="34" charset="-128"/>
                <a:ea typeface="Noto Sans KR Light" panose="020B0200000000000000" pitchFamily="34" charset="-128"/>
              </a:rPr>
              <a:t>Incheon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315273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A1B1-A90A-315F-16A8-67D2A6F4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4441F-928A-5AE2-FF19-DC0C2313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39E7D-1B0C-2809-252E-C7994542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10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63D38-C1D6-548D-A138-80A6A6BF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5995"/>
            <a:ext cx="7772400" cy="41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BEAD-85AE-931D-DFF0-DA12D726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B15CF-C1AC-0615-17D8-D88C723E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77F7F-29C3-2975-6D88-4D87841F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11</a:t>
            </a:fld>
            <a:endParaRPr lang="en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72496-9844-2B33-327D-B7A6DBDA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71168"/>
            <a:ext cx="7772400" cy="4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C6F2-DC1F-2C84-8D12-2B3F7BD9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7593-C86D-5173-A199-F3353E5D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13E6E-841E-85BC-240B-CF85AAC9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12</a:t>
            </a:fld>
            <a:endParaRPr lang="en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E95AE-1AF9-7B9E-F004-CAC91661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09" y="1572953"/>
            <a:ext cx="5461593" cy="29408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01BCAA-110E-9790-2803-6FC53CCE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33" y="1832611"/>
            <a:ext cx="4925969" cy="2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7C36-4DAB-6111-E9DC-7F4CE2A0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Demonstration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7FE940-B3AB-5FB5-49EC-E158E990A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INUWiFi</a:t>
            </a:r>
            <a:r>
              <a:rPr kumimoji="1" lang="ko-KR" altLang="en-US" dirty="0"/>
              <a:t> 연결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2A4D5-25EB-4D40-5082-5E268A1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13</a:t>
            </a:fld>
            <a:endParaRPr lang="en-KR" dirty="0"/>
          </a:p>
        </p:txBody>
      </p:sp>
      <p:pic>
        <p:nvPicPr>
          <p:cNvPr id="10" name="그림 9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69C5FD-794E-0069-A07C-DFD337BE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811" y="1408446"/>
            <a:ext cx="2297908" cy="4995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4FB615-478A-B187-2A9A-87BFFB7A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70" y="1979180"/>
            <a:ext cx="3366077" cy="35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8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E7913-7872-95B4-4AAB-BC17138E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Limits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CBA77-24D9-D8B5-27A5-ADFD7F7C8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스마트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발생 시 관리자 계좌에서 </a:t>
            </a:r>
            <a:r>
              <a:rPr kumimoji="1" lang="ko-KR" altLang="en-US" dirty="0" err="1"/>
              <a:t>가스비</a:t>
            </a:r>
            <a:r>
              <a:rPr kumimoji="1" lang="ko-KR" altLang="en-US" dirty="0"/>
              <a:t> 지속 부담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출석 학생들에게 </a:t>
            </a:r>
            <a:r>
              <a:rPr kumimoji="1" lang="ko-KR" altLang="en-US" dirty="0" err="1"/>
              <a:t>가스비</a:t>
            </a:r>
            <a:r>
              <a:rPr kumimoji="1" lang="ko-KR" altLang="en-US" dirty="0"/>
              <a:t> 부여 시 단점이 더 많음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모든 학생 지갑 생성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수급 문제 등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로컬 네트워크 장애 발생 시 서비스 이용 불가</a:t>
            </a:r>
            <a:endParaRPr kumimoji="1" lang="en-US" altLang="ko-KR" dirty="0"/>
          </a:p>
          <a:p>
            <a:r>
              <a:rPr kumimoji="1" lang="ko-KR" altLang="en-US" dirty="0"/>
              <a:t>학적 시스템과 미연계로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교수자가 직접 명단을 </a:t>
            </a:r>
            <a:r>
              <a:rPr kumimoji="1" lang="ko-KR" altLang="en-US" dirty="0" err="1"/>
              <a:t>대조해야함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EACC8-22E0-2B92-F933-87295856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14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6561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9E1BF-B28A-8763-2F02-320BDD60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3F53E-6002-8D96-F4A8-3992C114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Benefit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188B-2E08-7AC3-7116-0E2B8C412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실제 네트워크 기반 위치 검증을 통한 출석 위조 방지</a:t>
            </a:r>
            <a:endParaRPr kumimoji="1" lang="en-US" altLang="ko-KR" dirty="0"/>
          </a:p>
          <a:p>
            <a:r>
              <a:rPr kumimoji="1" lang="ko-KR" altLang="en-US" dirty="0"/>
              <a:t>블록체인 기록으로 데이터 무결성 확보</a:t>
            </a:r>
            <a:endParaRPr kumimoji="1" lang="en-US" altLang="ko-KR" dirty="0"/>
          </a:p>
          <a:p>
            <a:r>
              <a:rPr kumimoji="1" lang="ko-KR" altLang="en-US" dirty="0"/>
              <a:t>사용자 입장에서 지갑 없는 </a:t>
            </a:r>
            <a:r>
              <a:rPr kumimoji="1" lang="en-US" altLang="ko-KR" dirty="0"/>
              <a:t>UX</a:t>
            </a:r>
            <a:r>
              <a:rPr kumimoji="1" lang="ko-KR" altLang="en-US" dirty="0"/>
              <a:t>로 간편한 접근성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70EBD-D768-2987-7A0D-0424A185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15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0163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069AE-AE43-5F53-7493-3C7B7588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 for Listening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0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12B3F-347D-17C6-CCCF-DAFD6660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4112F-61C9-8D20-4695-DB70A0A4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Q&amp;A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3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A0271-1C9C-F1E6-F59C-1A2DD0F0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Problem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A116A-A54B-E130-0E6A-959F870E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현행 출석 시스템의 한계</a:t>
            </a:r>
            <a:endParaRPr kumimoji="1" lang="en-US" altLang="ko-KR" dirty="0"/>
          </a:p>
          <a:p>
            <a:r>
              <a:rPr kumimoji="1" lang="ko-KR" altLang="en-US" dirty="0"/>
              <a:t>출석 코드의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 자리 숫자 코드만 알고 있으면 위치 상관없이 출석 가능</a:t>
            </a:r>
            <a:endParaRPr kumimoji="1" lang="en-US" altLang="ko-KR" dirty="0"/>
          </a:p>
          <a:p>
            <a:r>
              <a:rPr kumimoji="1" lang="ko-KR" altLang="en-US" dirty="0"/>
              <a:t>실제 강의실에 없어도 출석 가능한 문제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49048-91EB-D194-9F66-F06AA613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7083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3E0F1-FCFB-AB4E-43B1-189C49A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Solve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0F2FB-16C2-4D4C-734D-F9A5A19D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출석 정보를 블록체인에 저장하여 </a:t>
            </a:r>
            <a:r>
              <a:rPr kumimoji="1" lang="ko-KR" altLang="en-US" dirty="0" err="1"/>
              <a:t>위변조</a:t>
            </a:r>
            <a:r>
              <a:rPr kumimoji="1" lang="ko-KR" altLang="en-US" dirty="0"/>
              <a:t> 방지</a:t>
            </a:r>
            <a:endParaRPr kumimoji="1" lang="en-US" altLang="ko-KR" dirty="0"/>
          </a:p>
          <a:p>
            <a:r>
              <a:rPr kumimoji="1" lang="en-US" altLang="ko-KR" dirty="0"/>
              <a:t>Wi-Fi</a:t>
            </a:r>
            <a:r>
              <a:rPr kumimoji="1" lang="ko-KR" altLang="en-US" dirty="0"/>
              <a:t> 기반의 로컬 네트워크 연결로 사용자 환경 확인</a:t>
            </a:r>
            <a:endParaRPr kumimoji="1" lang="en-US" altLang="ko-KR" dirty="0"/>
          </a:p>
          <a:p>
            <a:r>
              <a:rPr kumimoji="1" lang="ko-KR" altLang="en-US" dirty="0"/>
              <a:t>온</a:t>
            </a:r>
            <a:r>
              <a:rPr kumimoji="1" lang="en-US" altLang="ko-KR" dirty="0"/>
              <a:t>-</a:t>
            </a:r>
            <a:r>
              <a:rPr kumimoji="1" lang="ko-KR" altLang="en-US" dirty="0"/>
              <a:t>체인 네트워크에 해당 정보 저장</a:t>
            </a:r>
            <a:endParaRPr kumimoji="1" lang="en-US" altLang="ko-KR" dirty="0"/>
          </a:p>
          <a:p>
            <a:r>
              <a:rPr kumimoji="1" lang="ko-KR" altLang="en-US" dirty="0"/>
              <a:t>서버와 상관없이 출석 데이터는 </a:t>
            </a:r>
            <a:r>
              <a:rPr kumimoji="1" lang="ko-KR" altLang="en-US" dirty="0" err="1"/>
              <a:t>위변조</a:t>
            </a:r>
            <a:r>
              <a:rPr kumimoji="1" lang="ko-KR" altLang="en-US" dirty="0"/>
              <a:t> 불가능한 형태로 저장됨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445BA-66FC-08A8-6642-F0DDC1EE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184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66E40-0F34-7CAE-09F4-D784D010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6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5E4055-7BEA-7C5B-BA7A-E33141588421}"/>
              </a:ext>
            </a:extLst>
          </p:cNvPr>
          <p:cNvSpPr/>
          <p:nvPr/>
        </p:nvSpPr>
        <p:spPr>
          <a:xfrm>
            <a:off x="615142" y="1645920"/>
            <a:ext cx="6650182" cy="4002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DC7596-549A-BED8-0215-813E9C39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DFCD1D-F9BE-B859-2BBF-C115C216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5</a:t>
            </a:fld>
            <a:endParaRPr lang="en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587316-AF7F-3057-8A3C-02520554FD78}"/>
              </a:ext>
            </a:extLst>
          </p:cNvPr>
          <p:cNvGrpSpPr/>
          <p:nvPr/>
        </p:nvGrpSpPr>
        <p:grpSpPr>
          <a:xfrm>
            <a:off x="742271" y="2768755"/>
            <a:ext cx="1519627" cy="2175864"/>
            <a:chOff x="1190322" y="3218791"/>
            <a:chExt cx="914400" cy="1309275"/>
          </a:xfrm>
        </p:grpSpPr>
        <p:pic>
          <p:nvPicPr>
            <p:cNvPr id="6" name="그래픽 5" descr="스마트폰 단색으로 채워진">
              <a:extLst>
                <a:ext uri="{FF2B5EF4-FFF2-40B4-BE49-F238E27FC236}">
                  <a16:creationId xmlns:a16="http://schemas.microsoft.com/office/drawing/2014/main" id="{2634B92B-B5E5-4BCD-1597-CD561023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0322" y="32187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340036-17ED-1340-CE8E-C89A7C14B2C7}"/>
                </a:ext>
              </a:extLst>
            </p:cNvPr>
            <p:cNvSpPr txBox="1"/>
            <p:nvPr/>
          </p:nvSpPr>
          <p:spPr>
            <a:xfrm>
              <a:off x="1218558" y="4158734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Client</a:t>
              </a:r>
              <a:endParaRPr kumimoji="1" lang="ko-KR" altLang="en-US" b="1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691B9C-0178-5EE2-CEAB-FC11A62694EC}"/>
              </a:ext>
            </a:extLst>
          </p:cNvPr>
          <p:cNvGrpSpPr/>
          <p:nvPr/>
        </p:nvGrpSpPr>
        <p:grpSpPr>
          <a:xfrm>
            <a:off x="9108276" y="1993787"/>
            <a:ext cx="2740464" cy="3654163"/>
            <a:chOff x="5206537" y="1594013"/>
            <a:chExt cx="1583898" cy="21119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6FC7CB-DEE5-539F-D6A2-F0EDA36F5349}"/>
                </a:ext>
              </a:extLst>
            </p:cNvPr>
            <p:cNvSpPr txBox="1"/>
            <p:nvPr/>
          </p:nvSpPr>
          <p:spPr>
            <a:xfrm>
              <a:off x="5410494" y="3059668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Polygon</a:t>
              </a:r>
              <a:b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</a:br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Network</a:t>
              </a:r>
              <a:endParaRPr kumimoji="1" lang="ko-KR" altLang="en-US" b="1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3D5E81-C0F4-E012-B566-48AA5F10F475}"/>
                </a:ext>
              </a:extLst>
            </p:cNvPr>
            <p:cNvGrpSpPr/>
            <p:nvPr/>
          </p:nvGrpSpPr>
          <p:grpSpPr>
            <a:xfrm>
              <a:off x="5206537" y="1594013"/>
              <a:ext cx="1583898" cy="1583898"/>
              <a:chOff x="5181598" y="1814623"/>
              <a:chExt cx="2665617" cy="2665617"/>
            </a:xfrm>
          </p:grpSpPr>
          <p:pic>
            <p:nvPicPr>
              <p:cNvPr id="10" name="그래픽 9" descr="블록체인 단색으로 채워진">
                <a:extLst>
                  <a:ext uri="{FF2B5EF4-FFF2-40B4-BE49-F238E27FC236}">
                    <a16:creationId xmlns:a16="http://schemas.microsoft.com/office/drawing/2014/main" id="{2A4E7B33-5FF8-FD7E-5F76-A62D7A96E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81598" y="1814623"/>
                <a:ext cx="2665617" cy="2665617"/>
              </a:xfrm>
              <a:prstGeom prst="rect">
                <a:avLst/>
              </a:prstGeom>
            </p:spPr>
          </p:pic>
          <p:pic>
            <p:nvPicPr>
              <p:cNvPr id="1026" name="Picture 2" descr="Polygon (blockchain) - Wikipedia">
                <a:extLst>
                  <a:ext uri="{FF2B5EF4-FFF2-40B4-BE49-F238E27FC236}">
                    <a16:creationId xmlns:a16="http://schemas.microsoft.com/office/drawing/2014/main" id="{817119AE-EC78-2C6B-FA6E-7ACECA3B13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2871743"/>
                <a:ext cx="835430" cy="835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E4C706-0F99-3263-C384-8591AC8F046B}"/>
              </a:ext>
            </a:extLst>
          </p:cNvPr>
          <p:cNvGrpSpPr/>
          <p:nvPr/>
        </p:nvGrpSpPr>
        <p:grpSpPr>
          <a:xfrm>
            <a:off x="5241791" y="2602031"/>
            <a:ext cx="1706453" cy="2307247"/>
            <a:chOff x="8663451" y="3429000"/>
            <a:chExt cx="1051890" cy="1422231"/>
          </a:xfrm>
        </p:grpSpPr>
        <p:pic>
          <p:nvPicPr>
            <p:cNvPr id="8" name="그래픽 7" descr="인터넷 단색으로 채워진">
              <a:extLst>
                <a:ext uri="{FF2B5EF4-FFF2-40B4-BE49-F238E27FC236}">
                  <a16:creationId xmlns:a16="http://schemas.microsoft.com/office/drawing/2014/main" id="{D370AD6D-4FBA-D553-6AF4-060238CA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2196" y="34290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DD75AE-7909-74A6-30B3-275C42AD1662}"/>
                </a:ext>
              </a:extLst>
            </p:cNvPr>
            <p:cNvSpPr txBox="1"/>
            <p:nvPr/>
          </p:nvSpPr>
          <p:spPr>
            <a:xfrm>
              <a:off x="8663451" y="4204900"/>
              <a:ext cx="10518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Node.js</a:t>
              </a:r>
              <a:b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</a:br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Server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4C09B9-5F6C-6792-16A7-8B9661AD32D8}"/>
              </a:ext>
            </a:extLst>
          </p:cNvPr>
          <p:cNvGrpSpPr/>
          <p:nvPr/>
        </p:nvGrpSpPr>
        <p:grpSpPr>
          <a:xfrm>
            <a:off x="7465361" y="2828389"/>
            <a:ext cx="1168910" cy="1560731"/>
            <a:chOff x="3332551" y="3747700"/>
            <a:chExt cx="1168910" cy="1560731"/>
          </a:xfrm>
        </p:grpSpPr>
        <p:pic>
          <p:nvPicPr>
            <p:cNvPr id="12" name="그래픽 11" descr="링크 단색으로 채워진">
              <a:extLst>
                <a:ext uri="{FF2B5EF4-FFF2-40B4-BE49-F238E27FC236}">
                  <a16:creationId xmlns:a16="http://schemas.microsoft.com/office/drawing/2014/main" id="{D1DC4866-58FF-8D8A-458A-0A79B324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59805" y="37477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51FCA-21B6-468C-EBD2-3B1712AF0AC9}"/>
                </a:ext>
              </a:extLst>
            </p:cNvPr>
            <p:cNvSpPr txBox="1"/>
            <p:nvPr/>
          </p:nvSpPr>
          <p:spPr>
            <a:xfrm>
              <a:off x="3332551" y="4662100"/>
              <a:ext cx="1168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Smart</a:t>
              </a:r>
              <a:b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</a:br>
              <a:r>
                <a:rPr kumimoji="1" lang="en-US" altLang="ko-KR" b="1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Contract</a:t>
              </a:r>
            </a:p>
          </p:txBody>
        </p:sp>
      </p:grpSp>
      <p:sp>
        <p:nvSpPr>
          <p:cNvPr id="23" name="모서리가 접힌 도형[F] 22">
            <a:extLst>
              <a:ext uri="{FF2B5EF4-FFF2-40B4-BE49-F238E27FC236}">
                <a16:creationId xmlns:a16="http://schemas.microsoft.com/office/drawing/2014/main" id="{0F89C15F-5C3C-CB71-F23C-436048A508F5}"/>
              </a:ext>
            </a:extLst>
          </p:cNvPr>
          <p:cNvSpPr/>
          <p:nvPr/>
        </p:nvSpPr>
        <p:spPr>
          <a:xfrm>
            <a:off x="2798621" y="2368385"/>
            <a:ext cx="1596044" cy="2576233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Text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</a:t>
            </a:r>
            <a:r>
              <a:rPr kumimoji="1" lang="ko-KR" altLang="en-US" sz="1400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학번 또는 이름</a:t>
            </a:r>
            <a:r>
              <a:rPr kumimoji="1" lang="en-US" altLang="ko-KR" sz="1400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br>
              <a:rPr kumimoji="1"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endParaRPr kumimoji="1" lang="en-US" altLang="ko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네트워크 정보</a:t>
            </a:r>
            <a:endParaRPr kumimoji="1" lang="en-US" altLang="ko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장치 정보</a:t>
            </a:r>
            <a:endParaRPr kumimoji="1" lang="en-US" altLang="ko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Timestamp</a:t>
            </a:r>
            <a:endParaRPr kumimoji="1" lang="ko-KR" altLang="en-US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4E1221C-4507-EEFD-5AA4-9B07F790BEC1}"/>
              </a:ext>
            </a:extLst>
          </p:cNvPr>
          <p:cNvSpPr/>
          <p:nvPr/>
        </p:nvSpPr>
        <p:spPr>
          <a:xfrm>
            <a:off x="1961244" y="3394687"/>
            <a:ext cx="734677" cy="214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1FD364CE-88AD-A532-0763-22A366599528}"/>
              </a:ext>
            </a:extLst>
          </p:cNvPr>
          <p:cNvSpPr/>
          <p:nvPr/>
        </p:nvSpPr>
        <p:spPr>
          <a:xfrm>
            <a:off x="4509081" y="3394687"/>
            <a:ext cx="734677" cy="214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D6646C32-C3F9-375F-37F1-8374B3653AB2}"/>
              </a:ext>
            </a:extLst>
          </p:cNvPr>
          <p:cNvSpPr/>
          <p:nvPr/>
        </p:nvSpPr>
        <p:spPr>
          <a:xfrm>
            <a:off x="6870483" y="3390184"/>
            <a:ext cx="734677" cy="214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9687994-D456-B0B9-2724-E159A33DA078}"/>
              </a:ext>
            </a:extLst>
          </p:cNvPr>
          <p:cNvSpPr/>
          <p:nvPr/>
        </p:nvSpPr>
        <p:spPr>
          <a:xfrm>
            <a:off x="8645707" y="3390184"/>
            <a:ext cx="461147" cy="2140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156F7EF-0B89-DD7F-48F7-82B194A50DA8}"/>
              </a:ext>
            </a:extLst>
          </p:cNvPr>
          <p:cNvSpPr/>
          <p:nvPr/>
        </p:nvSpPr>
        <p:spPr>
          <a:xfrm>
            <a:off x="789195" y="1438102"/>
            <a:ext cx="3605469" cy="3990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Wireless Local Area Network</a:t>
            </a:r>
            <a:endParaRPr kumimoji="1" lang="ko-KR" altLang="en-US" sz="1600" dirty="0">
              <a:solidFill>
                <a:schemeClr val="tx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1" name="그래픽 30" descr="WiFi 단색으로 채워진">
            <a:extLst>
              <a:ext uri="{FF2B5EF4-FFF2-40B4-BE49-F238E27FC236}">
                <a16:creationId xmlns:a16="http://schemas.microsoft.com/office/drawing/2014/main" id="{BC983AB8-2E5F-734B-BEB2-CA201FA61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7817" y="2082847"/>
            <a:ext cx="914400" cy="914400"/>
          </a:xfrm>
          <a:prstGeom prst="rect">
            <a:avLst/>
          </a:prstGeom>
        </p:spPr>
      </p:pic>
      <p:pic>
        <p:nvPicPr>
          <p:cNvPr id="32" name="그래픽 31" descr="WiFi 단색으로 채워진">
            <a:extLst>
              <a:ext uri="{FF2B5EF4-FFF2-40B4-BE49-F238E27FC236}">
                <a16:creationId xmlns:a16="http://schemas.microsoft.com/office/drawing/2014/main" id="{83A5EA65-82E3-C492-EC1B-F7E8638A2E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944" y="19689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E560B-B915-4FE8-166A-74C6AA06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Demonstration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94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34ED1-380C-E37F-D9B3-183B9025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EDA779-4964-AD00-E436-B1B7F83B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7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8851D0-9D7F-3709-AA6A-6D93149F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72" y="1296424"/>
            <a:ext cx="7318453" cy="47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CA90-0DBA-F806-EE7E-7F31DD9E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336D0-9887-2C42-8DF5-14973150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07AB7-B72B-EB55-1C1A-22E9C882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8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99CA81-79E5-53A3-CB25-4A5A6E96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2" y="1429790"/>
            <a:ext cx="3490278" cy="4897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1AD0D-562B-438D-2456-85D6A033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57" y="2460457"/>
            <a:ext cx="7772400" cy="990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2FA2D0-EF05-DC13-7791-958171C33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42" y="3716686"/>
            <a:ext cx="7772400" cy="9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197CC-4404-A25C-BC6D-7C786591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B0FC9-51C7-DDF3-19AC-D7C8BAC1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Attendance Check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4F42B-EB2D-D9D3-A8EB-C300CFAA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745FF-9015-CE46-94D7-BAF9D24EB35D}" type="slidenum">
              <a:rPr lang="en-KR" smtClean="0"/>
              <a:pPr/>
              <a:t>9</a:t>
            </a:fld>
            <a:endParaRPr lang="en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9A8EB4-8DBA-1851-7A28-73E93660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4" y="1566741"/>
            <a:ext cx="10366531" cy="32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48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5680</TotalTime>
  <Words>210</Words>
  <Application>Microsoft Macintosh PowerPoint</Application>
  <PresentationFormat>와이드스크린</PresentationFormat>
  <Paragraphs>59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Calibri</vt:lpstr>
      <vt:lpstr>Noto Sans KR Medium</vt:lpstr>
      <vt:lpstr>Noto Sans KR</vt:lpstr>
      <vt:lpstr>Calibri Light</vt:lpstr>
      <vt:lpstr>Aptos</vt:lpstr>
      <vt:lpstr>Arial</vt:lpstr>
      <vt:lpstr>Noto Sans KR Light</vt:lpstr>
      <vt:lpstr>Office 2013 - 2022 Theme</vt:lpstr>
      <vt:lpstr>INU Blockchain Attendance Checking System</vt:lpstr>
      <vt:lpstr>Problem</vt:lpstr>
      <vt:lpstr>How to Solve</vt:lpstr>
      <vt:lpstr>Architecture</vt:lpstr>
      <vt:lpstr>Architecture</vt:lpstr>
      <vt:lpstr>Demonstration</vt:lpstr>
      <vt:lpstr>Attendance Check</vt:lpstr>
      <vt:lpstr>Attendance Check</vt:lpstr>
      <vt:lpstr>Attendance Check</vt:lpstr>
      <vt:lpstr>Attendance Check</vt:lpstr>
      <vt:lpstr>Attendance Check</vt:lpstr>
      <vt:lpstr>Attendance Check</vt:lpstr>
      <vt:lpstr>Demonstration</vt:lpstr>
      <vt:lpstr>Limits</vt:lpstr>
      <vt:lpstr>Benefit</vt:lpstr>
      <vt:lpstr>Thank you for Listening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Seungsoo</dc:creator>
  <cp:lastModifiedBy>주효중/컴퓨터공학부</cp:lastModifiedBy>
  <cp:revision>653</cp:revision>
  <cp:lastPrinted>2025-10-28T08:36:25Z</cp:lastPrinted>
  <dcterms:created xsi:type="dcterms:W3CDTF">2021-08-27T02:24:44Z</dcterms:created>
  <dcterms:modified xsi:type="dcterms:W3CDTF">2025-12-02T04:48:16Z</dcterms:modified>
</cp:coreProperties>
</file>